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B8126D-448D-48F3-8A46-846028756D06}"/>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01B6C750-9A3C-4523-A14F-88398E9B6E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C5290F6A-07A3-476D-970C-EC7A7DC9E0AE}"/>
              </a:ext>
            </a:extLst>
          </p:cNvPr>
          <p:cNvSpPr>
            <a:spLocks noGrp="1"/>
          </p:cNvSpPr>
          <p:nvPr>
            <p:ph type="dt" sz="half" idx="10"/>
          </p:nvPr>
        </p:nvSpPr>
        <p:spPr/>
        <p:txBody>
          <a:bodyPr/>
          <a:lstStyle/>
          <a:p>
            <a:fld id="{286218AC-5E9E-4166-9152-34C495B0B5BF}" type="datetimeFigureOut">
              <a:rPr lang="de-DE" smtClean="0"/>
              <a:t>22.04.2023</a:t>
            </a:fld>
            <a:endParaRPr lang="de-DE"/>
          </a:p>
        </p:txBody>
      </p:sp>
      <p:sp>
        <p:nvSpPr>
          <p:cNvPr id="5" name="Fußzeilenplatzhalter 4">
            <a:extLst>
              <a:ext uri="{FF2B5EF4-FFF2-40B4-BE49-F238E27FC236}">
                <a16:creationId xmlns:a16="http://schemas.microsoft.com/office/drawing/2014/main" id="{29A47459-6CE3-4137-A581-B0FC451387C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B1B71E8-E7FE-4CBB-9E70-DE4DB2218DA8}"/>
              </a:ext>
            </a:extLst>
          </p:cNvPr>
          <p:cNvSpPr>
            <a:spLocks noGrp="1"/>
          </p:cNvSpPr>
          <p:nvPr>
            <p:ph type="sldNum" sz="quarter" idx="12"/>
          </p:nvPr>
        </p:nvSpPr>
        <p:spPr/>
        <p:txBody>
          <a:bodyPr/>
          <a:lstStyle/>
          <a:p>
            <a:fld id="{FD267536-BFD4-498E-998C-28A63973C0AC}" type="slidenum">
              <a:rPr lang="de-DE" smtClean="0"/>
              <a:t>‹Nr.›</a:t>
            </a:fld>
            <a:endParaRPr lang="de-DE"/>
          </a:p>
        </p:txBody>
      </p:sp>
    </p:spTree>
    <p:extLst>
      <p:ext uri="{BB962C8B-B14F-4D97-AF65-F5344CB8AC3E}">
        <p14:creationId xmlns:p14="http://schemas.microsoft.com/office/powerpoint/2010/main" val="3018280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4AFCE8-B0E7-4A2A-B07E-DB6C8BECA90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7806E482-AC25-49D5-8734-520F403615FE}"/>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A35661D-BCC8-40F6-957C-FA383BDBC42F}"/>
              </a:ext>
            </a:extLst>
          </p:cNvPr>
          <p:cNvSpPr>
            <a:spLocks noGrp="1"/>
          </p:cNvSpPr>
          <p:nvPr>
            <p:ph type="dt" sz="half" idx="10"/>
          </p:nvPr>
        </p:nvSpPr>
        <p:spPr/>
        <p:txBody>
          <a:bodyPr/>
          <a:lstStyle/>
          <a:p>
            <a:fld id="{286218AC-5E9E-4166-9152-34C495B0B5BF}" type="datetimeFigureOut">
              <a:rPr lang="de-DE" smtClean="0"/>
              <a:t>22.04.2023</a:t>
            </a:fld>
            <a:endParaRPr lang="de-DE"/>
          </a:p>
        </p:txBody>
      </p:sp>
      <p:sp>
        <p:nvSpPr>
          <p:cNvPr id="5" name="Fußzeilenplatzhalter 4">
            <a:extLst>
              <a:ext uri="{FF2B5EF4-FFF2-40B4-BE49-F238E27FC236}">
                <a16:creationId xmlns:a16="http://schemas.microsoft.com/office/drawing/2014/main" id="{89688264-B872-4B40-9F23-610B89AFF01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06EC707-A68D-457A-8993-CB1A16FCACF5}"/>
              </a:ext>
            </a:extLst>
          </p:cNvPr>
          <p:cNvSpPr>
            <a:spLocks noGrp="1"/>
          </p:cNvSpPr>
          <p:nvPr>
            <p:ph type="sldNum" sz="quarter" idx="12"/>
          </p:nvPr>
        </p:nvSpPr>
        <p:spPr/>
        <p:txBody>
          <a:bodyPr/>
          <a:lstStyle/>
          <a:p>
            <a:fld id="{FD267536-BFD4-498E-998C-28A63973C0AC}" type="slidenum">
              <a:rPr lang="de-DE" smtClean="0"/>
              <a:t>‹Nr.›</a:t>
            </a:fld>
            <a:endParaRPr lang="de-DE"/>
          </a:p>
        </p:txBody>
      </p:sp>
    </p:spTree>
    <p:extLst>
      <p:ext uri="{BB962C8B-B14F-4D97-AF65-F5344CB8AC3E}">
        <p14:creationId xmlns:p14="http://schemas.microsoft.com/office/powerpoint/2010/main" val="1802783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8EFA692-F157-4A03-AC8D-D72569ED1E07}"/>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2525C7FC-627B-4086-B492-287EDA7D8076}"/>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0022A87-DF1C-4404-AD6B-F964ADE7D1E7}"/>
              </a:ext>
            </a:extLst>
          </p:cNvPr>
          <p:cNvSpPr>
            <a:spLocks noGrp="1"/>
          </p:cNvSpPr>
          <p:nvPr>
            <p:ph type="dt" sz="half" idx="10"/>
          </p:nvPr>
        </p:nvSpPr>
        <p:spPr/>
        <p:txBody>
          <a:bodyPr/>
          <a:lstStyle/>
          <a:p>
            <a:fld id="{286218AC-5E9E-4166-9152-34C495B0B5BF}" type="datetimeFigureOut">
              <a:rPr lang="de-DE" smtClean="0"/>
              <a:t>22.04.2023</a:t>
            </a:fld>
            <a:endParaRPr lang="de-DE"/>
          </a:p>
        </p:txBody>
      </p:sp>
      <p:sp>
        <p:nvSpPr>
          <p:cNvPr id="5" name="Fußzeilenplatzhalter 4">
            <a:extLst>
              <a:ext uri="{FF2B5EF4-FFF2-40B4-BE49-F238E27FC236}">
                <a16:creationId xmlns:a16="http://schemas.microsoft.com/office/drawing/2014/main" id="{B6E63EF7-EC38-4C93-92BC-5286884B35B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81D2075-B049-4FDB-A494-87AE5603B83C}"/>
              </a:ext>
            </a:extLst>
          </p:cNvPr>
          <p:cNvSpPr>
            <a:spLocks noGrp="1"/>
          </p:cNvSpPr>
          <p:nvPr>
            <p:ph type="sldNum" sz="quarter" idx="12"/>
          </p:nvPr>
        </p:nvSpPr>
        <p:spPr/>
        <p:txBody>
          <a:bodyPr/>
          <a:lstStyle/>
          <a:p>
            <a:fld id="{FD267536-BFD4-498E-998C-28A63973C0AC}" type="slidenum">
              <a:rPr lang="de-DE" smtClean="0"/>
              <a:t>‹Nr.›</a:t>
            </a:fld>
            <a:endParaRPr lang="de-DE"/>
          </a:p>
        </p:txBody>
      </p:sp>
    </p:spTree>
    <p:extLst>
      <p:ext uri="{BB962C8B-B14F-4D97-AF65-F5344CB8AC3E}">
        <p14:creationId xmlns:p14="http://schemas.microsoft.com/office/powerpoint/2010/main" val="2805021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77AEA4-5168-46F9-9300-08E7925E6025}"/>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4AB05E6-FAD2-4CD7-916A-16C162F582B4}"/>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26C51C5-0FAF-4B45-84D1-9772753BC18D}"/>
              </a:ext>
            </a:extLst>
          </p:cNvPr>
          <p:cNvSpPr>
            <a:spLocks noGrp="1"/>
          </p:cNvSpPr>
          <p:nvPr>
            <p:ph type="dt" sz="half" idx="10"/>
          </p:nvPr>
        </p:nvSpPr>
        <p:spPr/>
        <p:txBody>
          <a:bodyPr/>
          <a:lstStyle/>
          <a:p>
            <a:fld id="{286218AC-5E9E-4166-9152-34C495B0B5BF}" type="datetimeFigureOut">
              <a:rPr lang="de-DE" smtClean="0"/>
              <a:t>22.04.2023</a:t>
            </a:fld>
            <a:endParaRPr lang="de-DE"/>
          </a:p>
        </p:txBody>
      </p:sp>
      <p:sp>
        <p:nvSpPr>
          <p:cNvPr id="5" name="Fußzeilenplatzhalter 4">
            <a:extLst>
              <a:ext uri="{FF2B5EF4-FFF2-40B4-BE49-F238E27FC236}">
                <a16:creationId xmlns:a16="http://schemas.microsoft.com/office/drawing/2014/main" id="{2C834B56-9924-4E7F-9580-D49530FAF87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6D3673C-B618-4363-85C1-9BC4F148CCBA}"/>
              </a:ext>
            </a:extLst>
          </p:cNvPr>
          <p:cNvSpPr>
            <a:spLocks noGrp="1"/>
          </p:cNvSpPr>
          <p:nvPr>
            <p:ph type="sldNum" sz="quarter" idx="12"/>
          </p:nvPr>
        </p:nvSpPr>
        <p:spPr/>
        <p:txBody>
          <a:bodyPr/>
          <a:lstStyle/>
          <a:p>
            <a:fld id="{FD267536-BFD4-498E-998C-28A63973C0AC}" type="slidenum">
              <a:rPr lang="de-DE" smtClean="0"/>
              <a:t>‹Nr.›</a:t>
            </a:fld>
            <a:endParaRPr lang="de-DE"/>
          </a:p>
        </p:txBody>
      </p:sp>
    </p:spTree>
    <p:extLst>
      <p:ext uri="{BB962C8B-B14F-4D97-AF65-F5344CB8AC3E}">
        <p14:creationId xmlns:p14="http://schemas.microsoft.com/office/powerpoint/2010/main" val="2422170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72C86F-7119-4FD9-A6C4-83CC8083672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07E400A0-7D14-414F-86A6-BB1B7086D4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C21CD8F-85D3-4885-86B1-A624933C9884}"/>
              </a:ext>
            </a:extLst>
          </p:cNvPr>
          <p:cNvSpPr>
            <a:spLocks noGrp="1"/>
          </p:cNvSpPr>
          <p:nvPr>
            <p:ph type="dt" sz="half" idx="10"/>
          </p:nvPr>
        </p:nvSpPr>
        <p:spPr/>
        <p:txBody>
          <a:bodyPr/>
          <a:lstStyle/>
          <a:p>
            <a:fld id="{286218AC-5E9E-4166-9152-34C495B0B5BF}" type="datetimeFigureOut">
              <a:rPr lang="de-DE" smtClean="0"/>
              <a:t>22.04.2023</a:t>
            </a:fld>
            <a:endParaRPr lang="de-DE"/>
          </a:p>
        </p:txBody>
      </p:sp>
      <p:sp>
        <p:nvSpPr>
          <p:cNvPr id="5" name="Fußzeilenplatzhalter 4">
            <a:extLst>
              <a:ext uri="{FF2B5EF4-FFF2-40B4-BE49-F238E27FC236}">
                <a16:creationId xmlns:a16="http://schemas.microsoft.com/office/drawing/2014/main" id="{8AB6690E-C8B5-4F0E-9C2E-78463B98564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AAC1875-236D-42C2-B005-4051D22934B3}"/>
              </a:ext>
            </a:extLst>
          </p:cNvPr>
          <p:cNvSpPr>
            <a:spLocks noGrp="1"/>
          </p:cNvSpPr>
          <p:nvPr>
            <p:ph type="sldNum" sz="quarter" idx="12"/>
          </p:nvPr>
        </p:nvSpPr>
        <p:spPr/>
        <p:txBody>
          <a:bodyPr/>
          <a:lstStyle/>
          <a:p>
            <a:fld id="{FD267536-BFD4-498E-998C-28A63973C0AC}" type="slidenum">
              <a:rPr lang="de-DE" smtClean="0"/>
              <a:t>‹Nr.›</a:t>
            </a:fld>
            <a:endParaRPr lang="de-DE"/>
          </a:p>
        </p:txBody>
      </p:sp>
    </p:spTree>
    <p:extLst>
      <p:ext uri="{BB962C8B-B14F-4D97-AF65-F5344CB8AC3E}">
        <p14:creationId xmlns:p14="http://schemas.microsoft.com/office/powerpoint/2010/main" val="1160417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5B99BC-8B52-4B97-AC56-038450222F9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E681600-AB4C-42DE-A65F-42D653F8414A}"/>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D8B00617-2482-43F4-BD52-60DEAC5A7E8E}"/>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2A8346AD-2B14-4136-9D44-66A142A27CC0}"/>
              </a:ext>
            </a:extLst>
          </p:cNvPr>
          <p:cNvSpPr>
            <a:spLocks noGrp="1"/>
          </p:cNvSpPr>
          <p:nvPr>
            <p:ph type="dt" sz="half" idx="10"/>
          </p:nvPr>
        </p:nvSpPr>
        <p:spPr/>
        <p:txBody>
          <a:bodyPr/>
          <a:lstStyle/>
          <a:p>
            <a:fld id="{286218AC-5E9E-4166-9152-34C495B0B5BF}" type="datetimeFigureOut">
              <a:rPr lang="de-DE" smtClean="0"/>
              <a:t>22.04.2023</a:t>
            </a:fld>
            <a:endParaRPr lang="de-DE"/>
          </a:p>
        </p:txBody>
      </p:sp>
      <p:sp>
        <p:nvSpPr>
          <p:cNvPr id="6" name="Fußzeilenplatzhalter 5">
            <a:extLst>
              <a:ext uri="{FF2B5EF4-FFF2-40B4-BE49-F238E27FC236}">
                <a16:creationId xmlns:a16="http://schemas.microsoft.com/office/drawing/2014/main" id="{F88AE6FC-0755-49EE-8054-15960B2DAD1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EE8107D-6230-4F77-9ECD-472E862643B8}"/>
              </a:ext>
            </a:extLst>
          </p:cNvPr>
          <p:cNvSpPr>
            <a:spLocks noGrp="1"/>
          </p:cNvSpPr>
          <p:nvPr>
            <p:ph type="sldNum" sz="quarter" idx="12"/>
          </p:nvPr>
        </p:nvSpPr>
        <p:spPr/>
        <p:txBody>
          <a:bodyPr/>
          <a:lstStyle/>
          <a:p>
            <a:fld id="{FD267536-BFD4-498E-998C-28A63973C0AC}" type="slidenum">
              <a:rPr lang="de-DE" smtClean="0"/>
              <a:t>‹Nr.›</a:t>
            </a:fld>
            <a:endParaRPr lang="de-DE"/>
          </a:p>
        </p:txBody>
      </p:sp>
    </p:spTree>
    <p:extLst>
      <p:ext uri="{BB962C8B-B14F-4D97-AF65-F5344CB8AC3E}">
        <p14:creationId xmlns:p14="http://schemas.microsoft.com/office/powerpoint/2010/main" val="3445538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8DD06C-125D-4815-9FD1-F8C59F198A5F}"/>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AC559650-1181-4CAF-9277-B2BB42EFC6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CC3B90E6-5D07-454C-9595-7E48F9C3DA0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65376717-F263-4269-B5B4-D10BA4A5A9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9AB1D8D7-4FBC-4783-ABE4-B732277FD9B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986BC80C-EE6B-4457-9FC6-DB1971A21357}"/>
              </a:ext>
            </a:extLst>
          </p:cNvPr>
          <p:cNvSpPr>
            <a:spLocks noGrp="1"/>
          </p:cNvSpPr>
          <p:nvPr>
            <p:ph type="dt" sz="half" idx="10"/>
          </p:nvPr>
        </p:nvSpPr>
        <p:spPr/>
        <p:txBody>
          <a:bodyPr/>
          <a:lstStyle/>
          <a:p>
            <a:fld id="{286218AC-5E9E-4166-9152-34C495B0B5BF}" type="datetimeFigureOut">
              <a:rPr lang="de-DE" smtClean="0"/>
              <a:t>22.04.2023</a:t>
            </a:fld>
            <a:endParaRPr lang="de-DE"/>
          </a:p>
        </p:txBody>
      </p:sp>
      <p:sp>
        <p:nvSpPr>
          <p:cNvPr id="8" name="Fußzeilenplatzhalter 7">
            <a:extLst>
              <a:ext uri="{FF2B5EF4-FFF2-40B4-BE49-F238E27FC236}">
                <a16:creationId xmlns:a16="http://schemas.microsoft.com/office/drawing/2014/main" id="{895365D3-F8BC-439A-90F4-834C02228229}"/>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35F1F8BE-AA4C-4694-94BE-9743A4B200A4}"/>
              </a:ext>
            </a:extLst>
          </p:cNvPr>
          <p:cNvSpPr>
            <a:spLocks noGrp="1"/>
          </p:cNvSpPr>
          <p:nvPr>
            <p:ph type="sldNum" sz="quarter" idx="12"/>
          </p:nvPr>
        </p:nvSpPr>
        <p:spPr/>
        <p:txBody>
          <a:bodyPr/>
          <a:lstStyle/>
          <a:p>
            <a:fld id="{FD267536-BFD4-498E-998C-28A63973C0AC}" type="slidenum">
              <a:rPr lang="de-DE" smtClean="0"/>
              <a:t>‹Nr.›</a:t>
            </a:fld>
            <a:endParaRPr lang="de-DE"/>
          </a:p>
        </p:txBody>
      </p:sp>
    </p:spTree>
    <p:extLst>
      <p:ext uri="{BB962C8B-B14F-4D97-AF65-F5344CB8AC3E}">
        <p14:creationId xmlns:p14="http://schemas.microsoft.com/office/powerpoint/2010/main" val="3927712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A1D820-F456-453E-A475-9CA3D856039C}"/>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D0D9B4B6-695A-47B5-80A5-15FC84A57402}"/>
              </a:ext>
            </a:extLst>
          </p:cNvPr>
          <p:cNvSpPr>
            <a:spLocks noGrp="1"/>
          </p:cNvSpPr>
          <p:nvPr>
            <p:ph type="dt" sz="half" idx="10"/>
          </p:nvPr>
        </p:nvSpPr>
        <p:spPr/>
        <p:txBody>
          <a:bodyPr/>
          <a:lstStyle/>
          <a:p>
            <a:fld id="{286218AC-5E9E-4166-9152-34C495B0B5BF}" type="datetimeFigureOut">
              <a:rPr lang="de-DE" smtClean="0"/>
              <a:t>22.04.2023</a:t>
            </a:fld>
            <a:endParaRPr lang="de-DE"/>
          </a:p>
        </p:txBody>
      </p:sp>
      <p:sp>
        <p:nvSpPr>
          <p:cNvPr id="4" name="Fußzeilenplatzhalter 3">
            <a:extLst>
              <a:ext uri="{FF2B5EF4-FFF2-40B4-BE49-F238E27FC236}">
                <a16:creationId xmlns:a16="http://schemas.microsoft.com/office/drawing/2014/main" id="{2230E3B6-C90B-4A17-81AE-5C9EAEBCA5E6}"/>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B8B234A-6A8C-4FAE-9343-A98EFBCF609B}"/>
              </a:ext>
            </a:extLst>
          </p:cNvPr>
          <p:cNvSpPr>
            <a:spLocks noGrp="1"/>
          </p:cNvSpPr>
          <p:nvPr>
            <p:ph type="sldNum" sz="quarter" idx="12"/>
          </p:nvPr>
        </p:nvSpPr>
        <p:spPr/>
        <p:txBody>
          <a:bodyPr/>
          <a:lstStyle/>
          <a:p>
            <a:fld id="{FD267536-BFD4-498E-998C-28A63973C0AC}" type="slidenum">
              <a:rPr lang="de-DE" smtClean="0"/>
              <a:t>‹Nr.›</a:t>
            </a:fld>
            <a:endParaRPr lang="de-DE"/>
          </a:p>
        </p:txBody>
      </p:sp>
    </p:spTree>
    <p:extLst>
      <p:ext uri="{BB962C8B-B14F-4D97-AF65-F5344CB8AC3E}">
        <p14:creationId xmlns:p14="http://schemas.microsoft.com/office/powerpoint/2010/main" val="190533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5CFE49C8-1060-4A0B-A97D-27FC710F42B7}"/>
              </a:ext>
            </a:extLst>
          </p:cNvPr>
          <p:cNvSpPr>
            <a:spLocks noGrp="1"/>
          </p:cNvSpPr>
          <p:nvPr>
            <p:ph type="dt" sz="half" idx="10"/>
          </p:nvPr>
        </p:nvSpPr>
        <p:spPr/>
        <p:txBody>
          <a:bodyPr/>
          <a:lstStyle/>
          <a:p>
            <a:fld id="{286218AC-5E9E-4166-9152-34C495B0B5BF}" type="datetimeFigureOut">
              <a:rPr lang="de-DE" smtClean="0"/>
              <a:t>22.04.2023</a:t>
            </a:fld>
            <a:endParaRPr lang="de-DE"/>
          </a:p>
        </p:txBody>
      </p:sp>
      <p:sp>
        <p:nvSpPr>
          <p:cNvPr id="3" name="Fußzeilenplatzhalter 2">
            <a:extLst>
              <a:ext uri="{FF2B5EF4-FFF2-40B4-BE49-F238E27FC236}">
                <a16:creationId xmlns:a16="http://schemas.microsoft.com/office/drawing/2014/main" id="{2D0E7D18-FCB8-4199-A3A7-A79D6590B887}"/>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71D90AFA-58C4-4CFB-943C-1BC9DC1441ED}"/>
              </a:ext>
            </a:extLst>
          </p:cNvPr>
          <p:cNvSpPr>
            <a:spLocks noGrp="1"/>
          </p:cNvSpPr>
          <p:nvPr>
            <p:ph type="sldNum" sz="quarter" idx="12"/>
          </p:nvPr>
        </p:nvSpPr>
        <p:spPr/>
        <p:txBody>
          <a:bodyPr/>
          <a:lstStyle/>
          <a:p>
            <a:fld id="{FD267536-BFD4-498E-998C-28A63973C0AC}" type="slidenum">
              <a:rPr lang="de-DE" smtClean="0"/>
              <a:t>‹Nr.›</a:t>
            </a:fld>
            <a:endParaRPr lang="de-DE"/>
          </a:p>
        </p:txBody>
      </p:sp>
    </p:spTree>
    <p:extLst>
      <p:ext uri="{BB962C8B-B14F-4D97-AF65-F5344CB8AC3E}">
        <p14:creationId xmlns:p14="http://schemas.microsoft.com/office/powerpoint/2010/main" val="4268267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76788C-AEBE-41C7-A9D2-55DB9E2C21B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ED7379D8-B583-43DF-9AA6-358B73DD1D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34044B1E-DF53-429A-8283-BD7B93BB71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D31A3B8-B38D-48AD-BFFB-95CA0C8C0011}"/>
              </a:ext>
            </a:extLst>
          </p:cNvPr>
          <p:cNvSpPr>
            <a:spLocks noGrp="1"/>
          </p:cNvSpPr>
          <p:nvPr>
            <p:ph type="dt" sz="half" idx="10"/>
          </p:nvPr>
        </p:nvSpPr>
        <p:spPr/>
        <p:txBody>
          <a:bodyPr/>
          <a:lstStyle/>
          <a:p>
            <a:fld id="{286218AC-5E9E-4166-9152-34C495B0B5BF}" type="datetimeFigureOut">
              <a:rPr lang="de-DE" smtClean="0"/>
              <a:t>22.04.2023</a:t>
            </a:fld>
            <a:endParaRPr lang="de-DE"/>
          </a:p>
        </p:txBody>
      </p:sp>
      <p:sp>
        <p:nvSpPr>
          <p:cNvPr id="6" name="Fußzeilenplatzhalter 5">
            <a:extLst>
              <a:ext uri="{FF2B5EF4-FFF2-40B4-BE49-F238E27FC236}">
                <a16:creationId xmlns:a16="http://schemas.microsoft.com/office/drawing/2014/main" id="{51A4A03A-B098-4126-ABE5-6D74D2FCDC1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7D1C8A3-309B-4D88-9EC8-032164145940}"/>
              </a:ext>
            </a:extLst>
          </p:cNvPr>
          <p:cNvSpPr>
            <a:spLocks noGrp="1"/>
          </p:cNvSpPr>
          <p:nvPr>
            <p:ph type="sldNum" sz="quarter" idx="12"/>
          </p:nvPr>
        </p:nvSpPr>
        <p:spPr/>
        <p:txBody>
          <a:bodyPr/>
          <a:lstStyle/>
          <a:p>
            <a:fld id="{FD267536-BFD4-498E-998C-28A63973C0AC}" type="slidenum">
              <a:rPr lang="de-DE" smtClean="0"/>
              <a:t>‹Nr.›</a:t>
            </a:fld>
            <a:endParaRPr lang="de-DE"/>
          </a:p>
        </p:txBody>
      </p:sp>
    </p:spTree>
    <p:extLst>
      <p:ext uri="{BB962C8B-B14F-4D97-AF65-F5344CB8AC3E}">
        <p14:creationId xmlns:p14="http://schemas.microsoft.com/office/powerpoint/2010/main" val="1866954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D547D5-887B-48AD-A508-C2C810AFD2F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0F658CA8-AB66-4A2C-B0D4-42BA547978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D256FAE6-8C41-4F22-B5CF-5C3C3634FF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1B24904-AA75-4E55-83FA-D74D9707D4BF}"/>
              </a:ext>
            </a:extLst>
          </p:cNvPr>
          <p:cNvSpPr>
            <a:spLocks noGrp="1"/>
          </p:cNvSpPr>
          <p:nvPr>
            <p:ph type="dt" sz="half" idx="10"/>
          </p:nvPr>
        </p:nvSpPr>
        <p:spPr/>
        <p:txBody>
          <a:bodyPr/>
          <a:lstStyle/>
          <a:p>
            <a:fld id="{286218AC-5E9E-4166-9152-34C495B0B5BF}" type="datetimeFigureOut">
              <a:rPr lang="de-DE" smtClean="0"/>
              <a:t>22.04.2023</a:t>
            </a:fld>
            <a:endParaRPr lang="de-DE"/>
          </a:p>
        </p:txBody>
      </p:sp>
      <p:sp>
        <p:nvSpPr>
          <p:cNvPr id="6" name="Fußzeilenplatzhalter 5">
            <a:extLst>
              <a:ext uri="{FF2B5EF4-FFF2-40B4-BE49-F238E27FC236}">
                <a16:creationId xmlns:a16="http://schemas.microsoft.com/office/drawing/2014/main" id="{2E3C2358-4D43-4F73-BE54-0937A8331E0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29FA340-F7E3-489C-9626-BA9DB941650C}"/>
              </a:ext>
            </a:extLst>
          </p:cNvPr>
          <p:cNvSpPr>
            <a:spLocks noGrp="1"/>
          </p:cNvSpPr>
          <p:nvPr>
            <p:ph type="sldNum" sz="quarter" idx="12"/>
          </p:nvPr>
        </p:nvSpPr>
        <p:spPr/>
        <p:txBody>
          <a:bodyPr/>
          <a:lstStyle/>
          <a:p>
            <a:fld id="{FD267536-BFD4-498E-998C-28A63973C0AC}" type="slidenum">
              <a:rPr lang="de-DE" smtClean="0"/>
              <a:t>‹Nr.›</a:t>
            </a:fld>
            <a:endParaRPr lang="de-DE"/>
          </a:p>
        </p:txBody>
      </p:sp>
    </p:spTree>
    <p:extLst>
      <p:ext uri="{BB962C8B-B14F-4D97-AF65-F5344CB8AC3E}">
        <p14:creationId xmlns:p14="http://schemas.microsoft.com/office/powerpoint/2010/main" val="33807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F9865217-DF6E-4506-ADF6-D2E49EBE43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5426DB3D-D04D-4950-82D0-8F8801D546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A8630D6-B1A3-4820-99DE-345B5D0277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6218AC-5E9E-4166-9152-34C495B0B5BF}" type="datetimeFigureOut">
              <a:rPr lang="de-DE" smtClean="0"/>
              <a:t>22.04.2023</a:t>
            </a:fld>
            <a:endParaRPr lang="de-DE"/>
          </a:p>
        </p:txBody>
      </p:sp>
      <p:sp>
        <p:nvSpPr>
          <p:cNvPr id="5" name="Fußzeilenplatzhalter 4">
            <a:extLst>
              <a:ext uri="{FF2B5EF4-FFF2-40B4-BE49-F238E27FC236}">
                <a16:creationId xmlns:a16="http://schemas.microsoft.com/office/drawing/2014/main" id="{6F396743-74C4-4EB6-BBB3-57A7CD85CF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EC1254CF-7B01-467A-9387-FBB4C9D45B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267536-BFD4-498E-998C-28A63973C0AC}" type="slidenum">
              <a:rPr lang="de-DE" smtClean="0"/>
              <a:t>‹Nr.›</a:t>
            </a:fld>
            <a:endParaRPr lang="de-DE"/>
          </a:p>
        </p:txBody>
      </p:sp>
    </p:spTree>
    <p:extLst>
      <p:ext uri="{BB962C8B-B14F-4D97-AF65-F5344CB8AC3E}">
        <p14:creationId xmlns:p14="http://schemas.microsoft.com/office/powerpoint/2010/main" val="2916305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4EEAD0-2823-4A72-975F-88403B54F30E}"/>
              </a:ext>
            </a:extLst>
          </p:cNvPr>
          <p:cNvSpPr>
            <a:spLocks noGrp="1"/>
          </p:cNvSpPr>
          <p:nvPr>
            <p:ph type="ctrTitle"/>
          </p:nvPr>
        </p:nvSpPr>
        <p:spPr>
          <a:xfrm>
            <a:off x="1524000" y="842682"/>
            <a:ext cx="9144000" cy="2667281"/>
          </a:xfrm>
        </p:spPr>
        <p:txBody>
          <a:bodyPr>
            <a:noAutofit/>
          </a:bodyPr>
          <a:lstStyle/>
          <a:p>
            <a:pPr>
              <a:spcBef>
                <a:spcPts val="0"/>
              </a:spcBef>
            </a:pPr>
            <a:r>
              <a:rPr lang="de-DE" sz="4400" dirty="0"/>
              <a:t>Überwachung, Bestrafung und das Problem der Professur</a:t>
            </a:r>
            <a:br>
              <a:rPr lang="de-DE" sz="4400" dirty="0"/>
            </a:br>
            <a:r>
              <a:rPr lang="de-DE" sz="2800" dirty="0"/>
              <a:t>Die Gründe befristeter Arbeitsverhältnisse in der Wissenschaft</a:t>
            </a:r>
            <a:br>
              <a:rPr lang="de-DE" sz="2800" dirty="0"/>
            </a:br>
            <a:endParaRPr lang="de-DE" sz="2800" dirty="0"/>
          </a:p>
        </p:txBody>
      </p:sp>
      <p:sp>
        <p:nvSpPr>
          <p:cNvPr id="3" name="Untertitel 2">
            <a:extLst>
              <a:ext uri="{FF2B5EF4-FFF2-40B4-BE49-F238E27FC236}">
                <a16:creationId xmlns:a16="http://schemas.microsoft.com/office/drawing/2014/main" id="{842BC6B0-3720-4402-83AE-535EDFE69DFE}"/>
              </a:ext>
            </a:extLst>
          </p:cNvPr>
          <p:cNvSpPr>
            <a:spLocks noGrp="1"/>
          </p:cNvSpPr>
          <p:nvPr>
            <p:ph type="subTitle" idx="1"/>
          </p:nvPr>
        </p:nvSpPr>
        <p:spPr/>
        <p:txBody>
          <a:bodyPr>
            <a:normAutofit lnSpcReduction="10000"/>
          </a:bodyPr>
          <a:lstStyle/>
          <a:p>
            <a:endParaRPr lang="de-DE" dirty="0"/>
          </a:p>
          <a:p>
            <a:r>
              <a:rPr lang="de-DE" dirty="0"/>
              <a:t>Vortrag zur </a:t>
            </a:r>
            <a:r>
              <a:rPr lang="de-DE" dirty="0" err="1"/>
              <a:t>NUWiss</a:t>
            </a:r>
            <a:r>
              <a:rPr lang="de-DE" dirty="0"/>
              <a:t>-Gründungskonferenz</a:t>
            </a:r>
          </a:p>
          <a:p>
            <a:r>
              <a:rPr lang="de-DE" dirty="0"/>
              <a:t>22.04.2023, AK Wien</a:t>
            </a:r>
          </a:p>
          <a:p>
            <a:r>
              <a:rPr lang="de-DE" dirty="0"/>
              <a:t>Tilman Reitz (Jena) </a:t>
            </a:r>
          </a:p>
        </p:txBody>
      </p:sp>
    </p:spTree>
    <p:extLst>
      <p:ext uri="{BB962C8B-B14F-4D97-AF65-F5344CB8AC3E}">
        <p14:creationId xmlns:p14="http://schemas.microsoft.com/office/powerpoint/2010/main" val="3386391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21AB7F-76BA-4BAD-B1C2-C91C9DBBED22}"/>
              </a:ext>
            </a:extLst>
          </p:cNvPr>
          <p:cNvSpPr>
            <a:spLocks noGrp="1"/>
          </p:cNvSpPr>
          <p:nvPr>
            <p:ph type="title"/>
          </p:nvPr>
        </p:nvSpPr>
        <p:spPr/>
        <p:txBody>
          <a:bodyPr/>
          <a:lstStyle/>
          <a:p>
            <a:r>
              <a:rPr lang="de-DE" sz="4000" dirty="0"/>
              <a:t>3.b Gründe des Status quo:</a:t>
            </a:r>
            <a:br>
              <a:rPr lang="de-DE" sz="4000" dirty="0"/>
            </a:br>
            <a:r>
              <a:rPr lang="de-DE" sz="4000" dirty="0"/>
              <a:t>Unkontrollierbarkeit und Disziplinierung </a:t>
            </a:r>
            <a:r>
              <a:rPr lang="de-DE" dirty="0"/>
              <a:t> </a:t>
            </a:r>
          </a:p>
        </p:txBody>
      </p:sp>
      <p:sp>
        <p:nvSpPr>
          <p:cNvPr id="3" name="Inhaltsplatzhalter 2">
            <a:extLst>
              <a:ext uri="{FF2B5EF4-FFF2-40B4-BE49-F238E27FC236}">
                <a16:creationId xmlns:a16="http://schemas.microsoft.com/office/drawing/2014/main" id="{459B6BEF-4E2B-436E-BBED-14A75D67C952}"/>
              </a:ext>
            </a:extLst>
          </p:cNvPr>
          <p:cNvSpPr>
            <a:spLocks noGrp="1"/>
          </p:cNvSpPr>
          <p:nvPr>
            <p:ph idx="1"/>
          </p:nvPr>
        </p:nvSpPr>
        <p:spPr>
          <a:xfrm>
            <a:off x="838200" y="1855695"/>
            <a:ext cx="10515600" cy="4500282"/>
          </a:xfrm>
        </p:spPr>
        <p:txBody>
          <a:bodyPr>
            <a:normAutofit fontScale="77500" lnSpcReduction="20000"/>
          </a:bodyPr>
          <a:lstStyle/>
          <a:p>
            <a:pPr marL="0" indent="0">
              <a:buNone/>
            </a:pPr>
            <a:r>
              <a:rPr lang="de-DE" dirty="0"/>
              <a:t>Überwachen und Strafen in der Frühen Neuzeit (Foucault): Armee, Gefängnis, Fabrik</a:t>
            </a:r>
          </a:p>
          <a:p>
            <a:pPr marL="0" indent="0">
              <a:buNone/>
            </a:pPr>
            <a:r>
              <a:rPr lang="de-DE" dirty="0"/>
              <a:t>Überwachen und Strafen im Fordismus: Fließband, Mäßigung, Massenkultur</a:t>
            </a:r>
          </a:p>
          <a:p>
            <a:pPr marL="0" indent="0">
              <a:buNone/>
            </a:pPr>
            <a:r>
              <a:rPr lang="de-DE" dirty="0"/>
              <a:t>Standardisierung in der marktförmig umgestalteten Wissenschaft:</a:t>
            </a:r>
          </a:p>
          <a:p>
            <a:pPr marL="0" indent="0">
              <a:buNone/>
            </a:pPr>
            <a:r>
              <a:rPr lang="en-US" sz="2400" dirty="0"/>
              <a:t>“By using different combinations of […] marketization, […] intellectual work is </a:t>
            </a:r>
            <a:r>
              <a:rPr lang="en-US" sz="2400" dirty="0" err="1"/>
              <a:t>parcelled</a:t>
            </a:r>
            <a:r>
              <a:rPr lang="en-US" sz="2400" dirty="0"/>
              <a:t> in discrete sequences and routinized; ex-ante and ex-post forms of assessment are then used to measure the degree of conformity of each […] academic […] located along the production line. In this model of mass production, conformity is rewarded by allowing a tiny minority to move up the ranks, whereas non-conformity is strongly discouraged by the ease with which an individual could be replaced […] by a growing number of part-time and temporary workers seeking a more secure position.” (Palumbo/Scott 2018, 177)</a:t>
            </a:r>
            <a:endParaRPr lang="de-DE" sz="2400" dirty="0"/>
          </a:p>
          <a:p>
            <a:pPr marL="0" indent="0">
              <a:buNone/>
            </a:pPr>
            <a:r>
              <a:rPr lang="de-DE" dirty="0"/>
              <a:t>Indirekte Disziplinierung der Professor*innen durch Wettbewerb</a:t>
            </a:r>
          </a:p>
          <a:p>
            <a:pPr marL="0" indent="0">
              <a:buNone/>
            </a:pPr>
            <a:r>
              <a:rPr lang="de-DE" dirty="0"/>
              <a:t>Direkte Disziplinierung des Nachwuchses durch Dauerbewährung</a:t>
            </a:r>
          </a:p>
          <a:p>
            <a:pPr marL="0" indent="0">
              <a:buNone/>
            </a:pPr>
            <a:r>
              <a:rPr lang="de-DE" sz="2400" dirty="0"/>
              <a:t>(Vorschlag zum </a:t>
            </a:r>
            <a:r>
              <a:rPr lang="de-DE" sz="2400" dirty="0" err="1"/>
              <a:t>WissZeitVG</a:t>
            </a:r>
            <a:r>
              <a:rPr lang="de-DE" sz="2400" dirty="0"/>
              <a:t>: sechs Jahre Promotion, vier Jahre Postdoc, sechs Jahre Juniorprofessur)</a:t>
            </a:r>
          </a:p>
          <a:p>
            <a:pPr marL="0" indent="0">
              <a:buNone/>
            </a:pPr>
            <a:r>
              <a:rPr lang="de-DE" dirty="0"/>
              <a:t>Professorale Standesinteressen als Rückfallposition der akademischen Ordnung</a:t>
            </a:r>
          </a:p>
          <a:p>
            <a:pPr marL="0" indent="0">
              <a:buNone/>
            </a:pPr>
            <a:r>
              <a:rPr lang="de-DE" sz="2400" dirty="0"/>
              <a:t>(Vorschläge ‚solidarischer‘ Profs in Deutschland und Österreich: Weg mit der Befristungsobergrenze) </a:t>
            </a:r>
          </a:p>
        </p:txBody>
      </p:sp>
    </p:spTree>
    <p:extLst>
      <p:ext uri="{BB962C8B-B14F-4D97-AF65-F5344CB8AC3E}">
        <p14:creationId xmlns:p14="http://schemas.microsoft.com/office/powerpoint/2010/main" val="253363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4A0B82-16E4-45BD-821F-C010896F1FA6}"/>
              </a:ext>
            </a:extLst>
          </p:cNvPr>
          <p:cNvSpPr>
            <a:spLocks noGrp="1"/>
          </p:cNvSpPr>
          <p:nvPr>
            <p:ph type="title"/>
          </p:nvPr>
        </p:nvSpPr>
        <p:spPr>
          <a:xfrm>
            <a:off x="838200" y="365126"/>
            <a:ext cx="10515600" cy="540310"/>
          </a:xfrm>
        </p:spPr>
        <p:txBody>
          <a:bodyPr>
            <a:normAutofit fontScale="90000"/>
          </a:bodyPr>
          <a:lstStyle/>
          <a:p>
            <a:r>
              <a:rPr lang="de-DE" dirty="0"/>
              <a:t>Literatur</a:t>
            </a:r>
          </a:p>
        </p:txBody>
      </p:sp>
      <p:sp>
        <p:nvSpPr>
          <p:cNvPr id="3" name="Inhaltsplatzhalter 2">
            <a:extLst>
              <a:ext uri="{FF2B5EF4-FFF2-40B4-BE49-F238E27FC236}">
                <a16:creationId xmlns:a16="http://schemas.microsoft.com/office/drawing/2014/main" id="{419CCD38-6F19-4B43-AC23-7C8F0AFB85B8}"/>
              </a:ext>
            </a:extLst>
          </p:cNvPr>
          <p:cNvSpPr>
            <a:spLocks noGrp="1"/>
          </p:cNvSpPr>
          <p:nvPr>
            <p:ph idx="1"/>
          </p:nvPr>
        </p:nvSpPr>
        <p:spPr>
          <a:xfrm>
            <a:off x="838200" y="1255060"/>
            <a:ext cx="10515600" cy="5136776"/>
          </a:xfrm>
        </p:spPr>
        <p:txBody>
          <a:bodyPr>
            <a:normAutofit fontScale="62500" lnSpcReduction="20000"/>
          </a:bodyPr>
          <a:lstStyle/>
          <a:p>
            <a:r>
              <a:rPr lang="de-DE" dirty="0"/>
              <a:t>Bundesministerium für Bildung, Wissenschaft und Forschung (2020): Universitätsbericht 2020. Wien.</a:t>
            </a:r>
          </a:p>
          <a:p>
            <a:r>
              <a:rPr lang="de-DE" dirty="0" err="1"/>
              <a:t>BuWiN</a:t>
            </a:r>
            <a:r>
              <a:rPr lang="de-DE" dirty="0"/>
              <a:t> (2021): Bundesbericht wissenschaftlicher Nachwuchs 2021. Statistische Daten und Forschungsbefunde zu Promovierenden und Promovierten </a:t>
            </a:r>
            <a:r>
              <a:rPr lang="de-DE"/>
              <a:t>in Deutschland. </a:t>
            </a:r>
            <a:r>
              <a:rPr lang="de-DE" dirty="0"/>
              <a:t>Bielefeld.</a:t>
            </a:r>
          </a:p>
          <a:p>
            <a:r>
              <a:rPr lang="de-DE" dirty="0"/>
              <a:t>N. Elias (1969/1994): Die höfische Gesellschaft. Frankfurt a. M.: Suhrkamp.</a:t>
            </a:r>
          </a:p>
          <a:p>
            <a:r>
              <a:rPr lang="de-DE" dirty="0"/>
              <a:t>M. Foucault (1975/1977): Überwachen und Strafen. Frankfurt a. M.: Suhrkamp.</a:t>
            </a:r>
          </a:p>
          <a:p>
            <a:r>
              <a:rPr lang="en-US" dirty="0"/>
              <a:t>European University Association (2016): EFSI and Horizon 2020. Efficiency and Opportunity Costs. An EUA review, </a:t>
            </a:r>
            <a:r>
              <a:rPr lang="en-US" dirty="0" err="1"/>
              <a:t>Brüssel</a:t>
            </a:r>
            <a:r>
              <a:rPr lang="en-US" dirty="0"/>
              <a:t>.</a:t>
            </a:r>
            <a:endParaRPr lang="de-DE" dirty="0"/>
          </a:p>
          <a:p>
            <a:r>
              <a:rPr lang="de-DE" dirty="0"/>
              <a:t>R. Kreckel (2016): Zur Lage des wissenschaftlichen Nachwuchses an Universitäten Deutschland im Vergleich mit Frankreich, England, den USA und Österreich, in: Beiträge zur Hochschulforschung 1-2/2016, 12-40.</a:t>
            </a:r>
          </a:p>
          <a:p>
            <a:r>
              <a:rPr lang="de-DE" dirty="0"/>
              <a:t>M. Kuhnt, T. Reitz, P. Wöhrle (2022): Arbeiten unter dem Wissenschaftszeitvertragsgesetz. Eine Evaluation von Befristungsrecht und -realität an deutschen Universitäten, Dresden.</a:t>
            </a:r>
          </a:p>
          <a:p>
            <a:r>
              <a:rPr lang="de-DE" dirty="0"/>
              <a:t>Netzwerk für Gute Arbeit in der Wissenschaft (2020): Personalmodelle für Universitäten in Deutschland. Alternativen zur prekären Beschäftigung. Berlin.</a:t>
            </a:r>
            <a:endParaRPr lang="en-US" dirty="0"/>
          </a:p>
          <a:p>
            <a:r>
              <a:rPr lang="en-US" dirty="0"/>
              <a:t>A. Palumbo, A. Scott (2018): Remaking Market Society. A Critique of Social Theory and Political Economy in Neoliberal Times. New York: Routledge.</a:t>
            </a:r>
          </a:p>
          <a:p>
            <a:r>
              <a:rPr lang="de-DE" dirty="0"/>
              <a:t>Wissenschaftsrat (WR) (2014): Empfehlungen zu Karrierezielen und -wegen an Universitäten (</a:t>
            </a:r>
            <a:r>
              <a:rPr lang="de-DE" dirty="0" err="1"/>
              <a:t>Drs</a:t>
            </a:r>
            <a:r>
              <a:rPr lang="de-DE" dirty="0"/>
              <a:t>. 3228-13).</a:t>
            </a:r>
            <a:endParaRPr lang="en-US" dirty="0"/>
          </a:p>
          <a:p>
            <a:r>
              <a:rPr lang="de-DE" dirty="0"/>
              <a:t>Wissenschaftsrat (WR) (2023): Strukturen der Forschungsfinanzierung an deutschen Hochschulen. Positionspapier (</a:t>
            </a:r>
            <a:r>
              <a:rPr lang="de-DE" dirty="0" err="1"/>
              <a:t>Drs</a:t>
            </a:r>
            <a:r>
              <a:rPr lang="de-DE" dirty="0"/>
              <a:t>. 1012-2023).</a:t>
            </a:r>
          </a:p>
        </p:txBody>
      </p:sp>
    </p:spTree>
    <p:extLst>
      <p:ext uri="{BB962C8B-B14F-4D97-AF65-F5344CB8AC3E}">
        <p14:creationId xmlns:p14="http://schemas.microsoft.com/office/powerpoint/2010/main" val="667528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FF42EE-99DD-4BCD-9DB8-FB9DE7EB6B29}"/>
              </a:ext>
            </a:extLst>
          </p:cNvPr>
          <p:cNvSpPr>
            <a:spLocks noGrp="1"/>
          </p:cNvSpPr>
          <p:nvPr>
            <p:ph type="title"/>
          </p:nvPr>
        </p:nvSpPr>
        <p:spPr/>
        <p:txBody>
          <a:bodyPr/>
          <a:lstStyle/>
          <a:p>
            <a:r>
              <a:rPr lang="de-DE" dirty="0"/>
              <a:t>Agenda</a:t>
            </a:r>
          </a:p>
        </p:txBody>
      </p:sp>
      <p:sp>
        <p:nvSpPr>
          <p:cNvPr id="3" name="Inhaltsplatzhalter 2">
            <a:extLst>
              <a:ext uri="{FF2B5EF4-FFF2-40B4-BE49-F238E27FC236}">
                <a16:creationId xmlns:a16="http://schemas.microsoft.com/office/drawing/2014/main" id="{C4E2EE07-1B86-4F28-8D75-E133EC652E65}"/>
              </a:ext>
            </a:extLst>
          </p:cNvPr>
          <p:cNvSpPr>
            <a:spLocks noGrp="1"/>
          </p:cNvSpPr>
          <p:nvPr>
            <p:ph idx="1"/>
          </p:nvPr>
        </p:nvSpPr>
        <p:spPr/>
        <p:txBody>
          <a:bodyPr>
            <a:normAutofit lnSpcReduction="10000"/>
          </a:bodyPr>
          <a:lstStyle/>
          <a:p>
            <a:pPr marL="514350" indent="-514350">
              <a:buAutoNum type="arabicPeriod"/>
            </a:pPr>
            <a:r>
              <a:rPr lang="de-DE" dirty="0"/>
              <a:t>Die Situation</a:t>
            </a:r>
          </a:p>
          <a:p>
            <a:pPr marL="971550" lvl="1" indent="-514350">
              <a:buFont typeface="+mj-lt"/>
              <a:buAutoNum type="alphaLcParenR"/>
            </a:pPr>
            <a:r>
              <a:rPr lang="de-DE" dirty="0"/>
              <a:t>Befristungsraten und -</a:t>
            </a:r>
            <a:r>
              <a:rPr lang="de-DE" dirty="0" err="1"/>
              <a:t>obergrenzen</a:t>
            </a:r>
            <a:endParaRPr lang="de-DE" dirty="0"/>
          </a:p>
          <a:p>
            <a:pPr marL="971550" lvl="1" indent="-514350">
              <a:buAutoNum type="alphaLcParenR"/>
            </a:pPr>
            <a:r>
              <a:rPr lang="de-DE" dirty="0"/>
              <a:t>Projekt- und Publikationswettbewerb</a:t>
            </a:r>
          </a:p>
          <a:p>
            <a:pPr marL="971550" lvl="1" indent="-514350">
              <a:buAutoNum type="alphaLcParenR"/>
            </a:pPr>
            <a:r>
              <a:rPr lang="de-DE" dirty="0"/>
              <a:t>Feudale Lehrstühle, höfische Projekthierarchien</a:t>
            </a:r>
          </a:p>
          <a:p>
            <a:pPr marL="514350" indent="-514350">
              <a:buAutoNum type="arabicPeriod"/>
            </a:pPr>
            <a:r>
              <a:rPr lang="de-DE" dirty="0"/>
              <a:t>Die Alternativen</a:t>
            </a:r>
          </a:p>
          <a:p>
            <a:pPr marL="971550" lvl="1" indent="-514350">
              <a:buFont typeface="+mj-lt"/>
              <a:buAutoNum type="alphaLcParenR"/>
            </a:pPr>
            <a:r>
              <a:rPr lang="de-DE" dirty="0"/>
              <a:t>Bewährungsbefristung oder Basisjobs und Aufstiegsmöglichkeiten</a:t>
            </a:r>
          </a:p>
          <a:p>
            <a:pPr marL="971550" lvl="1" indent="-514350">
              <a:buAutoNum type="alphaLcParenR"/>
            </a:pPr>
            <a:r>
              <a:rPr lang="de-DE" dirty="0"/>
              <a:t>Vergleich zum Status quo: etwas kleiner und potentiell demokratisch</a:t>
            </a:r>
          </a:p>
          <a:p>
            <a:pPr marL="971550" lvl="1" indent="-514350">
              <a:buAutoNum type="alphaLcParenR"/>
            </a:pPr>
            <a:r>
              <a:rPr lang="de-DE" dirty="0"/>
              <a:t>Forschung: individuelle Grundmittel und freiwillige Kooperation</a:t>
            </a:r>
          </a:p>
          <a:p>
            <a:pPr marL="514350" indent="-514350">
              <a:buAutoNum type="arabicPeriod"/>
            </a:pPr>
            <a:r>
              <a:rPr lang="de-DE" dirty="0"/>
              <a:t>Gründe und Ursachen des Status quo</a:t>
            </a:r>
          </a:p>
          <a:p>
            <a:pPr marL="971550" lvl="1" indent="-514350">
              <a:buFont typeface="+mj-lt"/>
              <a:buAutoNum type="alphaLcParenR"/>
            </a:pPr>
            <a:r>
              <a:rPr lang="de-DE" dirty="0"/>
              <a:t>Flexibilität und Innovation oder Sparzwänge und Ausbeutung?</a:t>
            </a:r>
          </a:p>
          <a:p>
            <a:pPr marL="971550" lvl="1" indent="-514350">
              <a:buAutoNum type="alphaLcParenR"/>
            </a:pPr>
            <a:r>
              <a:rPr lang="de-DE" dirty="0"/>
              <a:t>Unkontrollierbarkeit, indirekte und direkte Disziplinierung</a:t>
            </a:r>
          </a:p>
        </p:txBody>
      </p:sp>
    </p:spTree>
    <p:extLst>
      <p:ext uri="{BB962C8B-B14F-4D97-AF65-F5344CB8AC3E}">
        <p14:creationId xmlns:p14="http://schemas.microsoft.com/office/powerpoint/2010/main" val="934665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7E190B-2FB6-41F5-9E1B-74738B9337D8}"/>
              </a:ext>
            </a:extLst>
          </p:cNvPr>
          <p:cNvSpPr>
            <a:spLocks noGrp="1"/>
          </p:cNvSpPr>
          <p:nvPr>
            <p:ph type="title"/>
          </p:nvPr>
        </p:nvSpPr>
        <p:spPr/>
        <p:txBody>
          <a:bodyPr/>
          <a:lstStyle/>
          <a:p>
            <a:r>
              <a:rPr lang="de-DE" dirty="0"/>
              <a:t>1.a Befristungsquoten und -</a:t>
            </a:r>
            <a:r>
              <a:rPr lang="de-DE" dirty="0" err="1"/>
              <a:t>obergrenzen</a:t>
            </a:r>
            <a:endParaRPr lang="de-DE" dirty="0"/>
          </a:p>
        </p:txBody>
      </p:sp>
      <p:sp>
        <p:nvSpPr>
          <p:cNvPr id="3" name="Inhaltsplatzhalter 2">
            <a:extLst>
              <a:ext uri="{FF2B5EF4-FFF2-40B4-BE49-F238E27FC236}">
                <a16:creationId xmlns:a16="http://schemas.microsoft.com/office/drawing/2014/main" id="{12D2895B-FFFC-447E-931E-3697A7885F56}"/>
              </a:ext>
            </a:extLst>
          </p:cNvPr>
          <p:cNvSpPr>
            <a:spLocks noGrp="1"/>
          </p:cNvSpPr>
          <p:nvPr>
            <p:ph idx="1"/>
          </p:nvPr>
        </p:nvSpPr>
        <p:spPr/>
        <p:txBody>
          <a:bodyPr>
            <a:normAutofit fontScale="85000" lnSpcReduction="20000"/>
          </a:bodyPr>
          <a:lstStyle/>
          <a:p>
            <a:pPr marL="0" indent="0">
              <a:buNone/>
            </a:pPr>
            <a:r>
              <a:rPr lang="de-DE" sz="3300" dirty="0"/>
              <a:t>Deutschland</a:t>
            </a:r>
          </a:p>
          <a:p>
            <a:pPr>
              <a:buFontTx/>
              <a:buChar char="-"/>
            </a:pPr>
            <a:r>
              <a:rPr lang="de-DE" dirty="0"/>
              <a:t>Ca. 70% befristete Arbeitsverhältnisse im gesamten wissenschaftlichen Personal</a:t>
            </a:r>
          </a:p>
          <a:p>
            <a:pPr>
              <a:buFontTx/>
              <a:buChar char="-"/>
            </a:pPr>
            <a:r>
              <a:rPr lang="de-DE" dirty="0"/>
              <a:t>81% bei den Nicht-Professor*innen</a:t>
            </a:r>
          </a:p>
          <a:p>
            <a:pPr>
              <a:buFontTx/>
              <a:buChar char="-"/>
            </a:pPr>
            <a:r>
              <a:rPr lang="de-DE" dirty="0"/>
              <a:t>91% im „wissenschaftlichen Nachwuchs“ (</a:t>
            </a:r>
            <a:r>
              <a:rPr lang="de-DE" dirty="0" err="1"/>
              <a:t>BuWiN</a:t>
            </a:r>
            <a:r>
              <a:rPr lang="de-DE" dirty="0"/>
              <a:t> 2021)</a:t>
            </a:r>
          </a:p>
          <a:p>
            <a:pPr>
              <a:buFontTx/>
              <a:buChar char="-"/>
            </a:pPr>
            <a:r>
              <a:rPr lang="de-DE" dirty="0" err="1"/>
              <a:t>WissZeitVG</a:t>
            </a:r>
            <a:r>
              <a:rPr lang="de-DE" dirty="0"/>
              <a:t>: höchstens sechs Jahre vor, sechs (drei?) Jahre nach der Promotion </a:t>
            </a:r>
          </a:p>
          <a:p>
            <a:pPr marL="0" indent="0">
              <a:buNone/>
            </a:pPr>
            <a:r>
              <a:rPr lang="de-DE" sz="3300" dirty="0"/>
              <a:t>Österreich</a:t>
            </a:r>
          </a:p>
          <a:p>
            <a:pPr>
              <a:buFontTx/>
              <a:buChar char="-"/>
            </a:pPr>
            <a:r>
              <a:rPr lang="de-DE" dirty="0"/>
              <a:t>64-79% befristete Arbeitsverhältnisse im wissenschaftlichen Personal an Unis</a:t>
            </a:r>
          </a:p>
          <a:p>
            <a:pPr>
              <a:buFontTx/>
              <a:buChar char="-"/>
            </a:pPr>
            <a:r>
              <a:rPr lang="de-DE" dirty="0"/>
              <a:t>§ 109 UG: höchstens acht Jahre nach der Promotion, incl. Projektbeschäftigung</a:t>
            </a:r>
          </a:p>
          <a:p>
            <a:pPr marL="0" indent="0">
              <a:buNone/>
            </a:pPr>
            <a:r>
              <a:rPr lang="de-DE" sz="3300" dirty="0"/>
              <a:t>Vergleichszahlen</a:t>
            </a:r>
          </a:p>
          <a:p>
            <a:pPr>
              <a:buFontTx/>
              <a:buChar char="-"/>
            </a:pPr>
            <a:r>
              <a:rPr lang="de-DE" dirty="0"/>
              <a:t>6-7,5% Befristungen im österreichischen und deutschen Landesdurchschnitt</a:t>
            </a:r>
          </a:p>
          <a:p>
            <a:pPr>
              <a:buFontTx/>
              <a:buChar char="-"/>
            </a:pPr>
            <a:r>
              <a:rPr lang="de-DE" dirty="0"/>
              <a:t>23-24% Befristungen in den Hochschulsystemen Frankreichs und Englands</a:t>
            </a:r>
          </a:p>
        </p:txBody>
      </p:sp>
    </p:spTree>
    <p:extLst>
      <p:ext uri="{BB962C8B-B14F-4D97-AF65-F5344CB8AC3E}">
        <p14:creationId xmlns:p14="http://schemas.microsoft.com/office/powerpoint/2010/main" val="67715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71C5DC-8B62-42AB-9652-104F20DE94AB}"/>
              </a:ext>
            </a:extLst>
          </p:cNvPr>
          <p:cNvSpPr>
            <a:spLocks noGrp="1"/>
          </p:cNvSpPr>
          <p:nvPr>
            <p:ph type="title"/>
          </p:nvPr>
        </p:nvSpPr>
        <p:spPr/>
        <p:txBody>
          <a:bodyPr/>
          <a:lstStyle/>
          <a:p>
            <a:r>
              <a:rPr lang="de-DE" dirty="0"/>
              <a:t>1.b Projekt- und Publikationswettbewerb</a:t>
            </a:r>
          </a:p>
        </p:txBody>
      </p:sp>
      <p:sp>
        <p:nvSpPr>
          <p:cNvPr id="3" name="Inhaltsplatzhalter 2">
            <a:extLst>
              <a:ext uri="{FF2B5EF4-FFF2-40B4-BE49-F238E27FC236}">
                <a16:creationId xmlns:a16="http://schemas.microsoft.com/office/drawing/2014/main" id="{FDF12167-BB22-4E77-80CD-9CE7870BC114}"/>
              </a:ext>
            </a:extLst>
          </p:cNvPr>
          <p:cNvSpPr>
            <a:spLocks noGrp="1"/>
          </p:cNvSpPr>
          <p:nvPr>
            <p:ph idx="1"/>
          </p:nvPr>
        </p:nvSpPr>
        <p:spPr>
          <a:xfrm>
            <a:off x="838200" y="1825624"/>
            <a:ext cx="10515600" cy="4575175"/>
          </a:xfrm>
        </p:spPr>
        <p:txBody>
          <a:bodyPr>
            <a:normAutofit fontScale="77500" lnSpcReduction="20000"/>
          </a:bodyPr>
          <a:lstStyle/>
          <a:p>
            <a:pPr marL="0" indent="0">
              <a:buNone/>
            </a:pPr>
            <a:r>
              <a:rPr lang="de-DE" dirty="0"/>
              <a:t>Zunahme und Eigenheiten von „Drittmitteln“ bzw. Projektfinanzierung (D)</a:t>
            </a:r>
          </a:p>
          <a:p>
            <a:pPr>
              <a:buFontTx/>
              <a:buChar char="-"/>
            </a:pPr>
            <a:r>
              <a:rPr lang="de-DE" sz="2600" dirty="0"/>
              <a:t>Verdopplung des Anteils der Drittmittel an den Hochschulausgaben zwischen 1995 und 2016 (aktuell etwa 45% der Forschungsausgaben, 21% der Gesamtausgaben für Forschung und Lehre)</a:t>
            </a:r>
          </a:p>
          <a:p>
            <a:pPr>
              <a:buFontTx/>
              <a:buChar char="-"/>
            </a:pPr>
            <a:r>
              <a:rPr lang="de-DE" sz="2600" dirty="0"/>
              <a:t>Verdopplung der Anzahl Drittmittelbeschäftigter zwischen 2000 und 2012 (bei annähernd gleichbleibender Zahl von </a:t>
            </a:r>
            <a:r>
              <a:rPr lang="de-DE" sz="2600" dirty="0" err="1"/>
              <a:t>WiMis</a:t>
            </a:r>
            <a:r>
              <a:rPr lang="de-DE" sz="2600" dirty="0"/>
              <a:t> und Profs)</a:t>
            </a:r>
          </a:p>
          <a:p>
            <a:pPr>
              <a:buFontTx/>
              <a:buChar char="-"/>
            </a:pPr>
            <a:r>
              <a:rPr lang="de-DE" sz="2600" dirty="0"/>
              <a:t>74-79% der „Drittmittel“ kommen aus der öffentlichen Hand (DFG, ERC, Ministerien, politische Stiftungen usw.; in Österreich FWF, Ministerien, AK, WK und erneut ERC)</a:t>
            </a:r>
          </a:p>
          <a:p>
            <a:pPr>
              <a:buFontTx/>
              <a:buChar char="-"/>
            </a:pPr>
            <a:r>
              <a:rPr lang="de-DE" sz="2600" dirty="0"/>
              <a:t>Bewilligungsquoten bewegen sich häufig unter 30% (FWF, DFG), manchmal unter 15% (ERC)</a:t>
            </a:r>
          </a:p>
          <a:p>
            <a:pPr>
              <a:buFontTx/>
              <a:buChar char="-"/>
            </a:pPr>
            <a:r>
              <a:rPr lang="de-DE" sz="2600" dirty="0"/>
              <a:t>Bewilligte Projekte gelten als Forschungserfolg</a:t>
            </a:r>
          </a:p>
          <a:p>
            <a:pPr marL="0" indent="0">
              <a:buNone/>
            </a:pPr>
            <a:r>
              <a:rPr lang="de-DE" dirty="0"/>
              <a:t>Struktur und Bedeutung von </a:t>
            </a:r>
            <a:r>
              <a:rPr lang="de-DE" dirty="0" err="1"/>
              <a:t>Publikationsmetriken</a:t>
            </a:r>
            <a:endParaRPr lang="de-DE" dirty="0"/>
          </a:p>
          <a:p>
            <a:pPr>
              <a:buFontTx/>
              <a:buChar char="-"/>
            </a:pPr>
            <a:r>
              <a:rPr lang="de-DE" sz="2300" dirty="0"/>
              <a:t>Zitierhäufigkeiten als Währung: persönliche Indizes und Impact-Faktoren von Zeitschriften</a:t>
            </a:r>
          </a:p>
          <a:p>
            <a:pPr>
              <a:buFontTx/>
              <a:buChar char="-"/>
            </a:pPr>
            <a:r>
              <a:rPr lang="de-DE" sz="2300" dirty="0"/>
              <a:t>Hohe Ablehnungsquoten, Peer-Review-Überlastung und Verlags-Raubmonopole als Rückseite</a:t>
            </a:r>
          </a:p>
          <a:p>
            <a:pPr>
              <a:buFontTx/>
              <a:buChar char="-"/>
            </a:pPr>
            <a:r>
              <a:rPr lang="de-DE" sz="2300" dirty="0"/>
              <a:t>Je erfolgreicher die Zeitschrift, desto mehr wissenschaftliches Fehlverhalten (und desto weniger Innovation?)</a:t>
            </a:r>
          </a:p>
          <a:p>
            <a:pPr marL="0" indent="0">
              <a:buNone/>
            </a:pPr>
            <a:r>
              <a:rPr lang="de-DE" dirty="0"/>
              <a:t>Sonstige Wettbewerbsformen und -horizonte: Vorträge, Preise, Mitgliedschaften, Rankings</a:t>
            </a:r>
          </a:p>
        </p:txBody>
      </p:sp>
    </p:spTree>
    <p:extLst>
      <p:ext uri="{BB962C8B-B14F-4D97-AF65-F5344CB8AC3E}">
        <p14:creationId xmlns:p14="http://schemas.microsoft.com/office/powerpoint/2010/main" val="87226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DFCBBB-C375-44C8-A546-F7ED77A7BF8B}"/>
              </a:ext>
            </a:extLst>
          </p:cNvPr>
          <p:cNvSpPr>
            <a:spLocks noGrp="1"/>
          </p:cNvSpPr>
          <p:nvPr>
            <p:ph type="title"/>
          </p:nvPr>
        </p:nvSpPr>
        <p:spPr/>
        <p:txBody>
          <a:bodyPr>
            <a:normAutofit/>
          </a:bodyPr>
          <a:lstStyle/>
          <a:p>
            <a:r>
              <a:rPr lang="de-DE" sz="3600" dirty="0"/>
              <a:t>1.c Feudale Lehrstühle, höfische Projekthierarchien</a:t>
            </a:r>
          </a:p>
        </p:txBody>
      </p:sp>
      <p:sp>
        <p:nvSpPr>
          <p:cNvPr id="3" name="Inhaltsplatzhalter 2">
            <a:extLst>
              <a:ext uri="{FF2B5EF4-FFF2-40B4-BE49-F238E27FC236}">
                <a16:creationId xmlns:a16="http://schemas.microsoft.com/office/drawing/2014/main" id="{46F6EB1A-6F44-4360-989C-C1FC11597085}"/>
              </a:ext>
            </a:extLst>
          </p:cNvPr>
          <p:cNvSpPr>
            <a:spLocks noGrp="1"/>
          </p:cNvSpPr>
          <p:nvPr>
            <p:ph idx="1"/>
          </p:nvPr>
        </p:nvSpPr>
        <p:spPr/>
        <p:txBody>
          <a:bodyPr>
            <a:normAutofit fontScale="85000" lnSpcReduction="10000"/>
          </a:bodyPr>
          <a:lstStyle/>
          <a:p>
            <a:pPr marL="0" indent="0">
              <a:buNone/>
            </a:pPr>
            <a:r>
              <a:rPr lang="de-DE" dirty="0"/>
              <a:t>Reste des Professur-Fürstentums</a:t>
            </a:r>
          </a:p>
          <a:p>
            <a:pPr>
              <a:buFontTx/>
              <a:buChar char="-"/>
            </a:pPr>
            <a:r>
              <a:rPr lang="de-DE" sz="2400" dirty="0"/>
              <a:t>Wissenschaftsfreiheit (in D Gremienherrschaft) und Dauerstellen als professorale Privilegien</a:t>
            </a:r>
          </a:p>
          <a:p>
            <a:pPr>
              <a:buFontTx/>
              <a:buChar char="-"/>
            </a:pPr>
            <a:r>
              <a:rPr lang="de-DE" sz="2400" dirty="0"/>
              <a:t>Verbindung von Vorgesetzten-, Betreuungs- und Gutachterrolle als Normalfall (D)</a:t>
            </a:r>
          </a:p>
          <a:p>
            <a:pPr>
              <a:buFontTx/>
              <a:buChar char="-"/>
            </a:pPr>
            <a:r>
              <a:rPr lang="de-DE" sz="2400" dirty="0"/>
              <a:t>Wissenschaftliches Personal als ‚Ausstattung‘ voller Professuren</a:t>
            </a:r>
          </a:p>
          <a:p>
            <a:pPr marL="0" indent="0">
              <a:buNone/>
            </a:pPr>
            <a:r>
              <a:rPr lang="de-DE" dirty="0" err="1"/>
              <a:t>Verhofung</a:t>
            </a:r>
            <a:r>
              <a:rPr lang="de-DE" dirty="0"/>
              <a:t> des professoralen Adels durch Prestigekonkurrenz</a:t>
            </a:r>
          </a:p>
          <a:p>
            <a:pPr marL="0" indent="0">
              <a:buNone/>
            </a:pPr>
            <a:r>
              <a:rPr lang="de-DE" sz="2300" dirty="0"/>
              <a:t>„Die höfische ‚Rationalität‘“ besteht wesentlich in „der kalkulierenden Planung der eigenen Strategie im Hinblick auf den möglichen Gewinn oder Verlust von Status- und Prestigechancen unter dem Druck einer unablässigen Konkurrenz um Machtchancen dieser Art.“ (Elias 1969/1994, 142)</a:t>
            </a:r>
          </a:p>
          <a:p>
            <a:pPr>
              <a:buFontTx/>
              <a:buChar char="-"/>
            </a:pPr>
            <a:r>
              <a:rPr lang="de-DE" sz="2300" dirty="0"/>
              <a:t>Funktion: Entmachtung des Provinzadels bzw. Entkernung des Machstrebens, Zentralisierung</a:t>
            </a:r>
          </a:p>
          <a:p>
            <a:pPr>
              <a:buFontTx/>
              <a:buChar char="-"/>
            </a:pPr>
            <a:r>
              <a:rPr lang="de-DE" sz="2300" dirty="0"/>
              <a:t>Effekte: Aufwertung der (Prestige-)Konkurrenz, Abbau von Loyalitäten, Expansion der Hierarchien</a:t>
            </a:r>
          </a:p>
          <a:p>
            <a:pPr marL="0" indent="0">
              <a:buNone/>
            </a:pPr>
            <a:r>
              <a:rPr lang="de-DE" dirty="0"/>
              <a:t>Professorale Standesinteressen und Unkontrollierbarkeit als Konstante</a:t>
            </a:r>
          </a:p>
        </p:txBody>
      </p:sp>
    </p:spTree>
    <p:extLst>
      <p:ext uri="{BB962C8B-B14F-4D97-AF65-F5344CB8AC3E}">
        <p14:creationId xmlns:p14="http://schemas.microsoft.com/office/powerpoint/2010/main" val="1318145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2FCBFD-4D8F-4FD3-AA69-F4F796E52ABA}"/>
              </a:ext>
            </a:extLst>
          </p:cNvPr>
          <p:cNvSpPr>
            <a:spLocks noGrp="1"/>
          </p:cNvSpPr>
          <p:nvPr>
            <p:ph type="title"/>
          </p:nvPr>
        </p:nvSpPr>
        <p:spPr/>
        <p:txBody>
          <a:bodyPr/>
          <a:lstStyle/>
          <a:p>
            <a:r>
              <a:rPr lang="de-DE" dirty="0"/>
              <a:t>2.a Alternativen zum Befristungssystem</a:t>
            </a:r>
          </a:p>
        </p:txBody>
      </p:sp>
      <p:sp>
        <p:nvSpPr>
          <p:cNvPr id="3" name="Inhaltsplatzhalter 2">
            <a:extLst>
              <a:ext uri="{FF2B5EF4-FFF2-40B4-BE49-F238E27FC236}">
                <a16:creationId xmlns:a16="http://schemas.microsoft.com/office/drawing/2014/main" id="{BB2EAEC7-B838-4D20-BB2A-2BDF067BDA5B}"/>
              </a:ext>
            </a:extLst>
          </p:cNvPr>
          <p:cNvSpPr>
            <a:spLocks noGrp="1"/>
          </p:cNvSpPr>
          <p:nvPr>
            <p:ph idx="1"/>
          </p:nvPr>
        </p:nvSpPr>
        <p:spPr>
          <a:xfrm>
            <a:off x="838200" y="1825624"/>
            <a:ext cx="10515600" cy="4494493"/>
          </a:xfrm>
        </p:spPr>
        <p:txBody>
          <a:bodyPr>
            <a:normAutofit fontScale="85000" lnSpcReduction="20000"/>
          </a:bodyPr>
          <a:lstStyle/>
          <a:p>
            <a:pPr marL="0" indent="0">
              <a:buNone/>
            </a:pPr>
            <a:r>
              <a:rPr lang="de-DE" dirty="0"/>
              <a:t>Mögliche, (mehr als) kosten- und </a:t>
            </a:r>
            <a:r>
              <a:rPr lang="de-DE" dirty="0" err="1"/>
              <a:t>deputatsneutrale</a:t>
            </a:r>
            <a:r>
              <a:rPr lang="de-DE" dirty="0"/>
              <a:t> Personalstrukturen</a:t>
            </a:r>
          </a:p>
          <a:p>
            <a:pPr marL="0" indent="0">
              <a:buNone/>
            </a:pPr>
            <a:r>
              <a:rPr lang="de-DE" dirty="0"/>
              <a:t>Status quo an einem Durchschnittsinstitut (incl. Projektstellen)</a:t>
            </a:r>
          </a:p>
          <a:p>
            <a:pPr lvl="1"/>
            <a:r>
              <a:rPr lang="de-DE" dirty="0"/>
              <a:t>47 Mitglieder (davon 6 Profs)</a:t>
            </a:r>
          </a:p>
          <a:p>
            <a:pPr lvl="1"/>
            <a:r>
              <a:rPr lang="de-DE" dirty="0"/>
              <a:t>34 befristete Stellen</a:t>
            </a:r>
          </a:p>
          <a:p>
            <a:pPr lvl="1"/>
            <a:r>
              <a:rPr lang="de-DE" dirty="0"/>
              <a:t>29 nichtpromoviert, davon 15 mit 50%-Stelle</a:t>
            </a:r>
          </a:p>
          <a:p>
            <a:pPr lvl="1"/>
            <a:r>
              <a:rPr lang="de-DE" dirty="0"/>
              <a:t>10% der Lehre werden durch Lehraufträge gedeckt</a:t>
            </a:r>
          </a:p>
          <a:p>
            <a:pPr marL="0" indent="0">
              <a:buNone/>
            </a:pPr>
            <a:r>
              <a:rPr lang="de-DE" dirty="0" err="1"/>
              <a:t>Tenure</a:t>
            </a:r>
            <a:r>
              <a:rPr lang="de-DE" dirty="0"/>
              <a:t>-Track-Modell (vollständig grundfinanziert)</a:t>
            </a:r>
          </a:p>
          <a:p>
            <a:pPr lvl="1"/>
            <a:r>
              <a:rPr lang="de-DE" dirty="0"/>
              <a:t>36 Mitglieder (davon 18 Profs, 5 TT-Profs)</a:t>
            </a:r>
          </a:p>
          <a:p>
            <a:pPr lvl="1"/>
            <a:r>
              <a:rPr lang="de-DE" dirty="0"/>
              <a:t>13 Promotionsstellen (80% à 5 Jahre)</a:t>
            </a:r>
          </a:p>
          <a:p>
            <a:pPr marL="0" indent="0">
              <a:buNone/>
            </a:pPr>
            <a:r>
              <a:rPr lang="de-DE" dirty="0" err="1"/>
              <a:t>Lecturer</a:t>
            </a:r>
            <a:r>
              <a:rPr lang="de-DE" dirty="0"/>
              <a:t>/Reader-Modell (vollständig grundfinanziert)</a:t>
            </a:r>
          </a:p>
          <a:p>
            <a:pPr lvl="1"/>
            <a:r>
              <a:rPr lang="de-DE" dirty="0"/>
              <a:t>40 Mitglieder (davon 6 Profs)</a:t>
            </a:r>
          </a:p>
          <a:p>
            <a:pPr lvl="1"/>
            <a:r>
              <a:rPr lang="de-DE" dirty="0"/>
              <a:t>13 Promotionsstellen (80% à 5 Jahre)</a:t>
            </a:r>
          </a:p>
          <a:p>
            <a:pPr marL="0" indent="0">
              <a:buNone/>
            </a:pPr>
            <a:r>
              <a:rPr lang="de-DE" dirty="0"/>
              <a:t>Aktuell debattierte Variante: Bewährungsbefristung auch für Mitarbeitsstellen</a:t>
            </a:r>
          </a:p>
          <a:p>
            <a:pPr marL="0" indent="0">
              <a:buNone/>
            </a:pPr>
            <a:endParaRPr lang="de-DE" dirty="0"/>
          </a:p>
        </p:txBody>
      </p:sp>
    </p:spTree>
    <p:extLst>
      <p:ext uri="{BB962C8B-B14F-4D97-AF65-F5344CB8AC3E}">
        <p14:creationId xmlns:p14="http://schemas.microsoft.com/office/powerpoint/2010/main" val="1653211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6719BD-0E0E-4C19-8B1E-43938E261D10}"/>
              </a:ext>
            </a:extLst>
          </p:cNvPr>
          <p:cNvSpPr>
            <a:spLocks noGrp="1"/>
          </p:cNvSpPr>
          <p:nvPr>
            <p:ph type="title"/>
          </p:nvPr>
        </p:nvSpPr>
        <p:spPr/>
        <p:txBody>
          <a:bodyPr>
            <a:normAutofit/>
          </a:bodyPr>
          <a:lstStyle/>
          <a:p>
            <a:r>
              <a:rPr lang="de-DE" sz="4000" dirty="0"/>
              <a:t>2.b Alternativen im Vergleich mit dem Status quo</a:t>
            </a:r>
          </a:p>
        </p:txBody>
      </p:sp>
      <p:sp>
        <p:nvSpPr>
          <p:cNvPr id="3" name="Inhaltsplatzhalter 2">
            <a:extLst>
              <a:ext uri="{FF2B5EF4-FFF2-40B4-BE49-F238E27FC236}">
                <a16:creationId xmlns:a16="http://schemas.microsoft.com/office/drawing/2014/main" id="{8D4AF88F-2B9A-4051-B2A9-0ECCDC9041CD}"/>
              </a:ext>
            </a:extLst>
          </p:cNvPr>
          <p:cNvSpPr>
            <a:spLocks noGrp="1"/>
          </p:cNvSpPr>
          <p:nvPr>
            <p:ph idx="1"/>
          </p:nvPr>
        </p:nvSpPr>
        <p:spPr/>
        <p:txBody>
          <a:bodyPr>
            <a:normAutofit fontScale="92500" lnSpcReduction="20000"/>
          </a:bodyPr>
          <a:lstStyle/>
          <a:p>
            <a:pPr marL="0" indent="0">
              <a:buNone/>
            </a:pPr>
            <a:r>
              <a:rPr lang="de-DE" dirty="0"/>
              <a:t>Das </a:t>
            </a:r>
            <a:r>
              <a:rPr lang="de-DE" dirty="0" err="1"/>
              <a:t>Lecturer</a:t>
            </a:r>
            <a:r>
              <a:rPr lang="de-DE" dirty="0"/>
              <a:t>-/Reader-Modell als Beispiel</a:t>
            </a:r>
          </a:p>
          <a:p>
            <a:pPr marL="0" indent="0">
              <a:buNone/>
            </a:pPr>
            <a:r>
              <a:rPr lang="de-DE" dirty="0"/>
              <a:t>Personal</a:t>
            </a:r>
          </a:p>
          <a:p>
            <a:pPr lvl="1">
              <a:buFontTx/>
              <a:buChar char="-"/>
            </a:pPr>
            <a:r>
              <a:rPr lang="de-DE" dirty="0"/>
              <a:t>Dauerstellen für alle promovierten Beschäftigten</a:t>
            </a:r>
          </a:p>
          <a:p>
            <a:pPr lvl="1">
              <a:buFontTx/>
              <a:buChar char="-"/>
            </a:pPr>
            <a:r>
              <a:rPr lang="de-DE" dirty="0"/>
              <a:t>7 Mitglieder bzw. 2 VZÄ weniger als das Status-quo-Institut</a:t>
            </a:r>
          </a:p>
          <a:p>
            <a:pPr lvl="1">
              <a:buFontTx/>
              <a:buChar char="-"/>
            </a:pPr>
            <a:r>
              <a:rPr lang="de-DE" dirty="0"/>
              <a:t>Möglichkeit paritätischer oder gleichberechtigter Selbstverwaltung</a:t>
            </a:r>
          </a:p>
          <a:p>
            <a:pPr marL="0" indent="0">
              <a:buNone/>
            </a:pPr>
            <a:r>
              <a:rPr lang="de-DE" dirty="0"/>
              <a:t>Lehrverpflichtung</a:t>
            </a:r>
          </a:p>
          <a:p>
            <a:pPr lvl="1">
              <a:buFontTx/>
              <a:buChar char="-"/>
            </a:pPr>
            <a:r>
              <a:rPr lang="de-DE" dirty="0"/>
              <a:t>gleiche/flexible Verteilung: 7 SWS für alle Dauerbeschäftigten, 1 SWS für Promovierende</a:t>
            </a:r>
          </a:p>
          <a:p>
            <a:pPr lvl="1">
              <a:buFontTx/>
              <a:buChar char="-"/>
            </a:pPr>
            <a:r>
              <a:rPr lang="de-DE" dirty="0"/>
              <a:t>keine Lehraufträge zur Deckung des Grundbedarfs</a:t>
            </a:r>
          </a:p>
          <a:p>
            <a:pPr marL="0" indent="0">
              <a:buNone/>
            </a:pPr>
            <a:r>
              <a:rPr lang="de-DE" dirty="0"/>
              <a:t>Nachbesetzung und Übergangsquoten</a:t>
            </a:r>
          </a:p>
          <a:p>
            <a:pPr lvl="1">
              <a:buFontTx/>
              <a:buChar char="-"/>
            </a:pPr>
            <a:r>
              <a:rPr lang="de-DE" dirty="0"/>
              <a:t>jährlich nur gut halb so viele Promotionsstellen wie im Status quo (2,6 statt 4,8)</a:t>
            </a:r>
          </a:p>
          <a:p>
            <a:pPr lvl="1">
              <a:buFontTx/>
              <a:buChar char="-"/>
            </a:pPr>
            <a:r>
              <a:rPr lang="de-DE" dirty="0"/>
              <a:t>aber jeweils fast 40% mehr Dauerstellen als heute neu besetzt (0,81 statt 0,51);</a:t>
            </a:r>
          </a:p>
          <a:p>
            <a:pPr lvl="1">
              <a:buFontTx/>
              <a:buChar char="-"/>
            </a:pPr>
            <a:r>
              <a:rPr lang="de-DE" dirty="0"/>
              <a:t>Stellen für fast doppelt so viele der Promovierten wie heute (31% statt 17%)</a:t>
            </a:r>
          </a:p>
          <a:p>
            <a:pPr marL="0" indent="0">
              <a:buNone/>
            </a:pPr>
            <a:endParaRPr lang="de-DE" dirty="0"/>
          </a:p>
        </p:txBody>
      </p:sp>
    </p:spTree>
    <p:extLst>
      <p:ext uri="{BB962C8B-B14F-4D97-AF65-F5344CB8AC3E}">
        <p14:creationId xmlns:p14="http://schemas.microsoft.com/office/powerpoint/2010/main" val="1242354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EB3596-CB9A-4F37-AA32-062403AD2298}"/>
              </a:ext>
            </a:extLst>
          </p:cNvPr>
          <p:cNvSpPr>
            <a:spLocks noGrp="1"/>
          </p:cNvSpPr>
          <p:nvPr>
            <p:ph type="title"/>
          </p:nvPr>
        </p:nvSpPr>
        <p:spPr/>
        <p:txBody>
          <a:bodyPr>
            <a:normAutofit/>
          </a:bodyPr>
          <a:lstStyle/>
          <a:p>
            <a:r>
              <a:rPr lang="de-DE" sz="3600" dirty="0"/>
              <a:t>2.c Alternativen in Forschung und Kooperation </a:t>
            </a:r>
          </a:p>
        </p:txBody>
      </p:sp>
      <p:sp>
        <p:nvSpPr>
          <p:cNvPr id="3" name="Inhaltsplatzhalter 2">
            <a:extLst>
              <a:ext uri="{FF2B5EF4-FFF2-40B4-BE49-F238E27FC236}">
                <a16:creationId xmlns:a16="http://schemas.microsoft.com/office/drawing/2014/main" id="{D3D63C49-33E6-418F-AC74-5E7590F32219}"/>
              </a:ext>
            </a:extLst>
          </p:cNvPr>
          <p:cNvSpPr>
            <a:spLocks noGrp="1"/>
          </p:cNvSpPr>
          <p:nvPr>
            <p:ph idx="1"/>
          </p:nvPr>
        </p:nvSpPr>
        <p:spPr>
          <a:xfrm>
            <a:off x="838200" y="1825625"/>
            <a:ext cx="10515600" cy="4351338"/>
          </a:xfrm>
        </p:spPr>
        <p:txBody>
          <a:bodyPr>
            <a:normAutofit fontScale="77500" lnSpcReduction="20000"/>
          </a:bodyPr>
          <a:lstStyle/>
          <a:p>
            <a:pPr marL="0" indent="0">
              <a:buNone/>
            </a:pPr>
            <a:r>
              <a:rPr lang="de-DE" dirty="0"/>
              <a:t>Die neuen Prinzipien: Autonomie und Gleichberechtigung aller promovierten Beschäftigten</a:t>
            </a:r>
          </a:p>
          <a:p>
            <a:pPr marL="0" indent="0">
              <a:buNone/>
            </a:pPr>
            <a:r>
              <a:rPr lang="de-DE" dirty="0"/>
              <a:t>Die wichtige Restfrage: Ist ein Institut ohne Projektmittel denkbar und forschungsfähig?</a:t>
            </a:r>
          </a:p>
          <a:p>
            <a:pPr marL="0" indent="0">
              <a:buNone/>
            </a:pPr>
            <a:r>
              <a:rPr lang="de-DE" dirty="0"/>
              <a:t>Verschwendung auf dem Projektmittelmarkt</a:t>
            </a:r>
          </a:p>
          <a:p>
            <a:pPr>
              <a:buFontTx/>
              <a:buChar char="-"/>
            </a:pPr>
            <a:r>
              <a:rPr lang="de-DE" sz="2600" dirty="0"/>
              <a:t>Anträge für die Tonne: Antragsarbeiten für Horizon 2020 kosten (bei 14% Erfolgsquote) ca. 30-50% der gewährten Mittel, Begutachtung fürs britische Research Council kostete 2005/6 ca. 192 Jahre Gesamtarbeit</a:t>
            </a:r>
          </a:p>
          <a:p>
            <a:pPr>
              <a:buFontTx/>
              <a:buChar char="-"/>
            </a:pPr>
            <a:r>
              <a:rPr lang="de-DE" sz="2600" dirty="0"/>
              <a:t>Projektleitungen für die Fassade: Wenig wird so gründlich vorbereitet wie ein Projektantrag, wenig ist so uninteressant wie ein Projektabschlussbericht, kaum etwas ist so extrinsisch motiviert wie ein Exzellenzcluster </a:t>
            </a:r>
          </a:p>
          <a:p>
            <a:pPr>
              <a:buFontTx/>
              <a:buChar char="-"/>
            </a:pPr>
            <a:r>
              <a:rPr lang="de-DE" sz="2600" dirty="0"/>
              <a:t>Losverfahren als </a:t>
            </a:r>
            <a:r>
              <a:rPr lang="de-DE" sz="2600" dirty="0" err="1"/>
              <a:t>gerechtestmögliche</a:t>
            </a:r>
            <a:r>
              <a:rPr lang="de-DE" sz="2600" dirty="0"/>
              <a:t> Lösung?</a:t>
            </a:r>
          </a:p>
          <a:p>
            <a:pPr marL="0" indent="0">
              <a:buNone/>
            </a:pPr>
            <a:r>
              <a:rPr lang="de-DE" dirty="0"/>
              <a:t>Die Alternative: Gießkanne für kluges Gras</a:t>
            </a:r>
          </a:p>
          <a:p>
            <a:pPr>
              <a:buFontTx/>
              <a:buChar char="-"/>
            </a:pPr>
            <a:r>
              <a:rPr lang="de-DE" sz="2600" dirty="0"/>
              <a:t>Alle Dauerbeschäftigten erhalten Forschungsmittel</a:t>
            </a:r>
          </a:p>
          <a:p>
            <a:pPr>
              <a:buFontTx/>
              <a:buChar char="-"/>
            </a:pPr>
            <a:r>
              <a:rPr lang="de-DE" sz="2600" dirty="0"/>
              <a:t>Interessierte schließen sich zu Projekten zusammen</a:t>
            </a:r>
          </a:p>
          <a:p>
            <a:pPr>
              <a:buFontTx/>
              <a:buChar char="-"/>
            </a:pPr>
            <a:r>
              <a:rPr lang="de-DE" sz="2600" dirty="0"/>
              <a:t>Individuell Forschende übertragen ihre Mittel favorisierten Kolleg*innen</a:t>
            </a:r>
          </a:p>
          <a:p>
            <a:pPr>
              <a:buFontTx/>
              <a:buChar char="-"/>
            </a:pPr>
            <a:endParaRPr lang="de-DE" sz="2600" dirty="0"/>
          </a:p>
          <a:p>
            <a:pPr>
              <a:buFontTx/>
              <a:buChar char="-"/>
            </a:pPr>
            <a:endParaRPr lang="de-DE" sz="2200" dirty="0"/>
          </a:p>
          <a:p>
            <a:pPr marL="0" indent="0">
              <a:buNone/>
            </a:pPr>
            <a:endParaRPr lang="de-DE" dirty="0"/>
          </a:p>
        </p:txBody>
      </p:sp>
    </p:spTree>
    <p:extLst>
      <p:ext uri="{BB962C8B-B14F-4D97-AF65-F5344CB8AC3E}">
        <p14:creationId xmlns:p14="http://schemas.microsoft.com/office/powerpoint/2010/main" val="1983720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FDE5D2-796B-4A0A-BB8C-4134A5895701}"/>
              </a:ext>
            </a:extLst>
          </p:cNvPr>
          <p:cNvSpPr>
            <a:spLocks noGrp="1"/>
          </p:cNvSpPr>
          <p:nvPr>
            <p:ph type="title"/>
          </p:nvPr>
        </p:nvSpPr>
        <p:spPr/>
        <p:txBody>
          <a:bodyPr>
            <a:normAutofit/>
          </a:bodyPr>
          <a:lstStyle/>
          <a:p>
            <a:r>
              <a:rPr lang="de-DE" sz="4000" dirty="0"/>
              <a:t>3.a Gründe des Status quo:</a:t>
            </a:r>
            <a:br>
              <a:rPr lang="de-DE" sz="4000" dirty="0"/>
            </a:br>
            <a:r>
              <a:rPr lang="de-DE" sz="4000" dirty="0"/>
              <a:t>Flexibilität oder Sparzwänge?</a:t>
            </a:r>
          </a:p>
        </p:txBody>
      </p:sp>
      <p:sp>
        <p:nvSpPr>
          <p:cNvPr id="3" name="Inhaltsplatzhalter 2">
            <a:extLst>
              <a:ext uri="{FF2B5EF4-FFF2-40B4-BE49-F238E27FC236}">
                <a16:creationId xmlns:a16="http://schemas.microsoft.com/office/drawing/2014/main" id="{0E2565D6-7836-4D85-979C-2E46CA422C4C}"/>
              </a:ext>
            </a:extLst>
          </p:cNvPr>
          <p:cNvSpPr>
            <a:spLocks noGrp="1"/>
          </p:cNvSpPr>
          <p:nvPr>
            <p:ph idx="1"/>
          </p:nvPr>
        </p:nvSpPr>
        <p:spPr>
          <a:xfrm>
            <a:off x="838200" y="1825624"/>
            <a:ext cx="10515600" cy="4458635"/>
          </a:xfrm>
        </p:spPr>
        <p:txBody>
          <a:bodyPr>
            <a:normAutofit fontScale="62500" lnSpcReduction="20000"/>
          </a:bodyPr>
          <a:lstStyle/>
          <a:p>
            <a:pPr marL="0" indent="0">
              <a:buNone/>
            </a:pPr>
            <a:r>
              <a:rPr lang="de-DE" sz="3500" dirty="0"/>
              <a:t>Dient die heutige Ordnung der Innovation, der ‚Bestenauslese‘, den Chancen der Jüngeren?</a:t>
            </a:r>
          </a:p>
          <a:p>
            <a:pPr marL="0" indent="0">
              <a:buNone/>
            </a:pPr>
            <a:r>
              <a:rPr lang="de-DE" sz="3500" dirty="0"/>
              <a:t>Weshalb deutsche Unis unbeliebte Arbeitgeber sind (Material aus einer Evaluation)</a:t>
            </a:r>
          </a:p>
          <a:p>
            <a:pPr>
              <a:buFontTx/>
              <a:buChar char="-"/>
            </a:pPr>
            <a:r>
              <a:rPr lang="de-DE" dirty="0"/>
              <a:t>„Die Befristungspolitik über das </a:t>
            </a:r>
            <a:r>
              <a:rPr lang="de-DE" dirty="0" err="1"/>
              <a:t>WissZeitVG</a:t>
            </a:r>
            <a:r>
              <a:rPr lang="de-DE" dirty="0"/>
              <a:t> schützt nicht die Wissenschaftler*innen, sondern ermöglicht den Vorgesetzten/</a:t>
            </a:r>
            <a:r>
              <a:rPr lang="de-DE" dirty="0" err="1"/>
              <a:t>akadem</a:t>
            </a:r>
            <a:r>
              <a:rPr lang="de-DE" dirty="0"/>
              <a:t>. Institutionen, Personal für kurze Zeiträume möglichst intensiv zu vernutzen, ohne Rücksicht auf die Gesundheit/das weitere Erwerbsleben/Familienleben der Personen nehmen zu müssen.“</a:t>
            </a:r>
          </a:p>
          <a:p>
            <a:pPr>
              <a:buFontTx/>
              <a:buChar char="-"/>
            </a:pPr>
            <a:r>
              <a:rPr lang="de-DE" dirty="0"/>
              <a:t>„Die Befristung […] bringt ja nicht nur das Problem mit sich, dass alle, die danach angestellt sind, permanent Angst haben, wie es weitergehen soll. Es ist auch das Gefühl, dass die eigene Arbeit so wenig wert ist, dass gar nicht gewollt ist, dass man bleibt – egal, wie viel man (über den Vertrag hinaus) arbeitet. “</a:t>
            </a:r>
          </a:p>
          <a:p>
            <a:pPr>
              <a:buFontTx/>
              <a:buChar char="-"/>
            </a:pPr>
            <a:r>
              <a:rPr lang="de-DE" dirty="0"/>
              <a:t>„Ich bin gefangen in diese[m] System aus Abhängigkeit, </a:t>
            </a:r>
            <a:r>
              <a:rPr lang="de-DE" dirty="0" err="1"/>
              <a:t>Kleinmacherei</a:t>
            </a:r>
            <a:r>
              <a:rPr lang="de-DE" dirty="0"/>
              <a:t> und Aussichtslosigkeit!“</a:t>
            </a:r>
          </a:p>
          <a:p>
            <a:pPr marL="0" indent="0">
              <a:buNone/>
            </a:pPr>
            <a:r>
              <a:rPr lang="de-DE" sz="3500" dirty="0"/>
              <a:t>Weshalb Wissenschaftler*innen US-Universitäten verlassen (aktuelle Umfrage)</a:t>
            </a:r>
            <a:endParaRPr lang="en-US" sz="3500" dirty="0"/>
          </a:p>
          <a:p>
            <a:pPr>
              <a:buFontTx/>
              <a:buChar char="-"/>
            </a:pPr>
            <a:r>
              <a:rPr lang="en-US" dirty="0"/>
              <a:t>“Overworked, underpaid, undervalued. All time eaten with service, no time for research. Too much stress for a job with no lives on the line.“</a:t>
            </a:r>
          </a:p>
          <a:p>
            <a:pPr>
              <a:buFontTx/>
              <a:buChar char="-"/>
            </a:pPr>
            <a:r>
              <a:rPr lang="en-US" dirty="0"/>
              <a:t>“Burnout and disillusionment. I thought academia was about science, but I am realizing that it is actual about the scientific establishment. And the scientific establishment is not an organization I feel happy in.”</a:t>
            </a:r>
          </a:p>
          <a:p>
            <a:pPr>
              <a:buFontTx/>
              <a:buChar char="-"/>
            </a:pPr>
            <a:r>
              <a:rPr lang="en-US" dirty="0"/>
              <a:t>“I refuse to inflict and perpetuate this toxic process upon any other human being”</a:t>
            </a:r>
          </a:p>
        </p:txBody>
      </p:sp>
    </p:spTree>
    <p:extLst>
      <p:ext uri="{BB962C8B-B14F-4D97-AF65-F5344CB8AC3E}">
        <p14:creationId xmlns:p14="http://schemas.microsoft.com/office/powerpoint/2010/main" val="212304044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1565</Words>
  <Application>Microsoft Office PowerPoint</Application>
  <PresentationFormat>Breitbild</PresentationFormat>
  <Paragraphs>122</Paragraphs>
  <Slides>11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11</vt:i4>
      </vt:variant>
    </vt:vector>
  </HeadingPairs>
  <TitlesOfParts>
    <vt:vector size="15" baseType="lpstr">
      <vt:lpstr>Arial</vt:lpstr>
      <vt:lpstr>Calibri</vt:lpstr>
      <vt:lpstr>Calibri Light</vt:lpstr>
      <vt:lpstr>Office</vt:lpstr>
      <vt:lpstr>Überwachung, Bestrafung und das Problem der Professur Die Gründe befristeter Arbeitsverhältnisse in der Wissenschaft </vt:lpstr>
      <vt:lpstr>Agenda</vt:lpstr>
      <vt:lpstr>1.a Befristungsquoten und -obergrenzen</vt:lpstr>
      <vt:lpstr>1.b Projekt- und Publikationswettbewerb</vt:lpstr>
      <vt:lpstr>1.c Feudale Lehrstühle, höfische Projekthierarchien</vt:lpstr>
      <vt:lpstr>2.a Alternativen zum Befristungssystem</vt:lpstr>
      <vt:lpstr>2.b Alternativen im Vergleich mit dem Status quo</vt:lpstr>
      <vt:lpstr>2.c Alternativen in Forschung und Kooperation </vt:lpstr>
      <vt:lpstr>3.a Gründe des Status quo: Flexibilität oder Sparzwänge?</vt:lpstr>
      <vt:lpstr>3.b Gründe des Status quo: Unkontrollierbarkeit und Disziplinierung  </vt:lpstr>
      <vt:lpstr>Literatur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Überwachung, Bestrafung und das Problem der Professur  Die Gründe befristeter Arbeitsverhältnisse in der Wissenschaft</dc:title>
  <dc:creator>Tilman Reitz</dc:creator>
  <cp:lastModifiedBy>Tilman Reitz</cp:lastModifiedBy>
  <cp:revision>33</cp:revision>
  <dcterms:created xsi:type="dcterms:W3CDTF">2023-04-20T17:03:55Z</dcterms:created>
  <dcterms:modified xsi:type="dcterms:W3CDTF">2023-04-22T06:11:51Z</dcterms:modified>
</cp:coreProperties>
</file>